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16"/>
  </p:notesMasterIdLst>
  <p:handoutMasterIdLst>
    <p:handoutMasterId r:id="rId17"/>
  </p:handoutMasterIdLst>
  <p:sldIdLst>
    <p:sldId id="261" r:id="rId3"/>
    <p:sldId id="577" r:id="rId4"/>
    <p:sldId id="578" r:id="rId5"/>
    <p:sldId id="579" r:id="rId6"/>
    <p:sldId id="580" r:id="rId7"/>
    <p:sldId id="581" r:id="rId8"/>
    <p:sldId id="582" r:id="rId9"/>
    <p:sldId id="583" r:id="rId10"/>
    <p:sldId id="584" r:id="rId11"/>
    <p:sldId id="585" r:id="rId12"/>
    <p:sldId id="586" r:id="rId13"/>
    <p:sldId id="587" r:id="rId14"/>
    <p:sldId id="58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52FCF23-0E44-7643-B59E-CF3E04F8CB06}">
          <p14:sldIdLst>
            <p14:sldId id="261"/>
            <p14:sldId id="577"/>
            <p14:sldId id="578"/>
            <p14:sldId id="579"/>
            <p14:sldId id="580"/>
            <p14:sldId id="581"/>
            <p14:sldId id="582"/>
            <p14:sldId id="583"/>
            <p14:sldId id="584"/>
            <p14:sldId id="585"/>
            <p14:sldId id="586"/>
            <p14:sldId id="587"/>
            <p14:sldId id="588"/>
          </p14:sldIdLst>
        </p14:section>
      </p14:sectionLst>
    </p:ex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76" autoAdjust="0"/>
    <p:restoredTop sz="74081" autoAdjust="0"/>
  </p:normalViewPr>
  <p:slideViewPr>
    <p:cSldViewPr snapToGrid="0">
      <p:cViewPr>
        <p:scale>
          <a:sx n="70" d="100"/>
          <a:sy n="70" d="100"/>
        </p:scale>
        <p:origin x="792" y="144"/>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customXml" Target="../customXml/item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4/30/17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media/image10.tiff>
</file>

<file path=ppt/media/image11.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4/30/17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 Id="rId3" Type="http://schemas.openxmlformats.org/officeDocument/2006/relationships/hyperlink" Target="https://www.safaribooksonline.com/library/view/ios-10-swift/9781491966426/ch07.html#figure-watch-downloaded"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 Id="rId3" Type="http://schemas.openxmlformats.org/officeDocument/2006/relationships/hyperlink" Target="https://www.safaribooksonline.com/library/view/ios-10-swift/9781491966426/ch07.html#figure-watch-downloaded"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 Id="rId3" Type="http://schemas.openxmlformats.org/officeDocument/2006/relationships/hyperlink" Target="https://www.safaribooksonline.com/library/view/ios-10-swift/9781491966426/ch07.html#figure-label-line-count"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a:t>
            </a:fld>
            <a:endParaRPr lang="en-US"/>
          </a:p>
        </p:txBody>
      </p:sp>
    </p:spTree>
    <p:extLst>
      <p:ext uri="{BB962C8B-B14F-4D97-AF65-F5344CB8AC3E}">
        <p14:creationId xmlns:p14="http://schemas.microsoft.com/office/powerpoint/2010/main" val="12089946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smtClean="0">
                <a:solidFill>
                  <a:schemeClr val="tx1"/>
                </a:solidFill>
                <a:effectLst/>
                <a:latin typeface="+mn-lt"/>
                <a:ea typeface="+mn-ea"/>
                <a:cs typeface="+mn-cs"/>
              </a:rPr>
              <a:t>Then use the </a:t>
            </a:r>
            <a:r>
              <a:rPr lang="en-US" sz="1200" b="0" i="0" kern="1200" dirty="0" err="1" smtClean="0">
                <a:solidFill>
                  <a:schemeClr val="tx1"/>
                </a:solidFill>
                <a:effectLst/>
                <a:latin typeface="+mn-lt"/>
                <a:ea typeface="+mn-ea"/>
                <a:cs typeface="+mn-cs"/>
              </a:rPr>
              <a:t>backgroundSessionConfigurationWithIdentifier</a:t>
            </a:r>
            <a:r>
              <a:rPr lang="en-US" sz="1200" b="0" i="0" kern="1200" dirty="0" smtClean="0">
                <a:solidFill>
                  <a:schemeClr val="tx1"/>
                </a:solidFill>
                <a:effectLst/>
                <a:latin typeface="+mn-lt"/>
                <a:ea typeface="+mn-ea"/>
                <a:cs typeface="+mn-cs"/>
              </a:rPr>
              <a:t>(_:) class method of </a:t>
            </a:r>
            <a:r>
              <a:rPr lang="en-US" sz="1200" b="0" i="0" kern="1200" dirty="0" err="1" smtClean="0">
                <a:solidFill>
                  <a:schemeClr val="tx1"/>
                </a:solidFill>
                <a:effectLst/>
                <a:latin typeface="+mn-lt"/>
                <a:ea typeface="+mn-ea"/>
                <a:cs typeface="+mn-cs"/>
              </a:rPr>
              <a:t>URLSessionConfiguration</a:t>
            </a:r>
            <a:r>
              <a:rPr lang="en-US" sz="1200" b="0" i="0" kern="1200" dirty="0" smtClean="0">
                <a:solidFill>
                  <a:schemeClr val="tx1"/>
                </a:solidFill>
                <a:effectLst/>
                <a:latin typeface="+mn-lt"/>
                <a:ea typeface="+mn-ea"/>
                <a:cs typeface="+mn-cs"/>
              </a:rPr>
              <a:t> to create a background URL configuration that you can use with </a:t>
            </a:r>
            <a:r>
              <a:rPr lang="en-US" sz="1200" b="0" i="0" kern="1200" dirty="0" err="1" smtClean="0">
                <a:solidFill>
                  <a:schemeClr val="tx1"/>
                </a:solidFill>
                <a:effectLst/>
                <a:latin typeface="+mn-lt"/>
                <a:ea typeface="+mn-ea"/>
                <a:cs typeface="+mn-cs"/>
              </a:rPr>
              <a:t>URLSession</a:t>
            </a:r>
            <a:r>
              <a:rPr lang="en-US" sz="1200" b="0" i="0" kern="1200" dirty="0" smtClean="0">
                <a:solidFill>
                  <a:schemeClr val="tx1"/>
                </a:solidFill>
                <a:effectLst/>
                <a:latin typeface="+mn-lt"/>
                <a:ea typeface="+mn-ea"/>
                <a:cs typeface="+mn-cs"/>
              </a:rPr>
              <a:t>:</a:t>
            </a:r>
          </a:p>
          <a:p>
            <a:r>
              <a:rPr lang="en-US" dirty="0" smtClean="0"/>
              <a:t/>
            </a:r>
            <a:br>
              <a:rPr lang="en-US" dirty="0" smtClean="0"/>
            </a:br>
            <a:endParaRPr lang="en-US" sz="1200" b="0" i="0" kern="1200" dirty="0" smtClean="0">
              <a:solidFill>
                <a:schemeClr val="tx1"/>
              </a:solidFill>
              <a:effectLst/>
              <a:latin typeface="+mn-lt"/>
              <a:ea typeface="+mn-ea"/>
              <a:cs typeface="+mn-cs"/>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11</a:t>
            </a:fld>
            <a:endParaRPr lang="en-US"/>
          </a:p>
        </p:txBody>
      </p:sp>
    </p:spTree>
    <p:extLst>
      <p:ext uri="{BB962C8B-B14F-4D97-AF65-F5344CB8AC3E}">
        <p14:creationId xmlns:p14="http://schemas.microsoft.com/office/powerpoint/2010/main" val="772104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smtClean="0">
                <a:solidFill>
                  <a:schemeClr val="tx1"/>
                </a:solidFill>
                <a:effectLst/>
                <a:latin typeface="+mn-lt"/>
                <a:ea typeface="+mn-ea"/>
                <a:cs typeface="+mn-cs"/>
              </a:rPr>
              <a:t>Once all of that is done, you can go ahead and create a download task and start it (see </a:t>
            </a:r>
            <a:r>
              <a:rPr lang="en-US" sz="1200" b="0" i="0" u="none" strike="noStrike" kern="1200" dirty="0" smtClean="0">
                <a:solidFill>
                  <a:schemeClr val="tx1"/>
                </a:solidFill>
                <a:effectLst/>
                <a:latin typeface="+mn-lt"/>
                <a:ea typeface="+mn-ea"/>
                <a:cs typeface="+mn-cs"/>
                <a:hlinkClick r:id="rId3"/>
              </a:rPr>
              <a:t>Figure 7-5</a:t>
            </a:r>
            <a:r>
              <a:rPr lang="en-US" sz="1200" b="0" i="0" kern="1200" dirty="0" smtClean="0">
                <a:solidFill>
                  <a:schemeClr val="tx1"/>
                </a:solidFill>
                <a:effectLst/>
                <a:latin typeface="+mn-lt"/>
                <a:ea typeface="+mn-ea"/>
                <a:cs typeface="+mn-cs"/>
              </a:rPr>
              <a:t>):</a:t>
            </a:r>
            <a:r>
              <a:rPr lang="en-US" dirty="0" smtClean="0"/>
              <a:t/>
            </a:r>
            <a:br>
              <a:rPr lang="en-US" dirty="0" smtClean="0"/>
            </a:br>
            <a:endParaRPr lang="en-US" sz="1200" b="0" i="0" kern="1200" dirty="0" smtClean="0">
              <a:solidFill>
                <a:schemeClr val="tx1"/>
              </a:solidFill>
              <a:effectLst/>
              <a:latin typeface="+mn-lt"/>
              <a:ea typeface="+mn-ea"/>
              <a:cs typeface="+mn-cs"/>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12</a:t>
            </a:fld>
            <a:endParaRPr lang="en-US"/>
          </a:p>
        </p:txBody>
      </p:sp>
    </p:spTree>
    <p:extLst>
      <p:ext uri="{BB962C8B-B14F-4D97-AF65-F5344CB8AC3E}">
        <p14:creationId xmlns:p14="http://schemas.microsoft.com/office/powerpoint/2010/main" val="14548018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smtClean="0">
                <a:solidFill>
                  <a:schemeClr val="tx1"/>
                </a:solidFill>
                <a:effectLst/>
                <a:latin typeface="+mn-lt"/>
                <a:ea typeface="+mn-ea"/>
                <a:cs typeface="+mn-cs"/>
              </a:rPr>
              <a:t>Once all of that is done, you can go ahead and create a download task and start it (see </a:t>
            </a:r>
            <a:r>
              <a:rPr lang="en-US" sz="1200" b="0" i="0" u="none" strike="noStrike" kern="1200" dirty="0" smtClean="0">
                <a:solidFill>
                  <a:schemeClr val="tx1"/>
                </a:solidFill>
                <a:effectLst/>
                <a:latin typeface="+mn-lt"/>
                <a:ea typeface="+mn-ea"/>
                <a:cs typeface="+mn-cs"/>
                <a:hlinkClick r:id="rId3"/>
              </a:rPr>
              <a:t>Figure 7-5</a:t>
            </a:r>
            <a:r>
              <a:rPr lang="en-US" sz="1200" b="0" i="0" kern="1200" dirty="0" smtClean="0">
                <a:solidFill>
                  <a:schemeClr val="tx1"/>
                </a:solidFill>
                <a:effectLst/>
                <a:latin typeface="+mn-lt"/>
                <a:ea typeface="+mn-ea"/>
                <a:cs typeface="+mn-cs"/>
              </a:rPr>
              <a:t>):</a:t>
            </a:r>
            <a:r>
              <a:rPr lang="en-US" dirty="0" smtClean="0"/>
              <a:t/>
            </a:r>
            <a:br>
              <a:rPr lang="en-US" dirty="0" smtClean="0"/>
            </a:br>
            <a:endParaRPr lang="en-US" sz="1200" b="0" i="0" kern="1200" dirty="0" smtClean="0">
              <a:solidFill>
                <a:schemeClr val="tx1"/>
              </a:solidFill>
              <a:effectLst/>
              <a:latin typeface="+mn-lt"/>
              <a:ea typeface="+mn-ea"/>
              <a:cs typeface="+mn-cs"/>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13</a:t>
            </a:fld>
            <a:endParaRPr lang="en-US"/>
          </a:p>
        </p:txBody>
      </p:sp>
    </p:spTree>
    <p:extLst>
      <p:ext uri="{BB962C8B-B14F-4D97-AF65-F5344CB8AC3E}">
        <p14:creationId xmlns:p14="http://schemas.microsoft.com/office/powerpoint/2010/main" val="3256870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82869989-EB00-4EE7-BCB5-25BDC5BB29F8}" type="slidenum">
              <a:rPr lang="en-US" smtClean="0"/>
              <a:t>2</a:t>
            </a:fld>
            <a:endParaRPr lang="en-US"/>
          </a:p>
        </p:txBody>
      </p:sp>
    </p:spTree>
    <p:extLst>
      <p:ext uri="{BB962C8B-B14F-4D97-AF65-F5344CB8AC3E}">
        <p14:creationId xmlns:p14="http://schemas.microsoft.com/office/powerpoint/2010/main" val="3921559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it on a simulator</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4</a:t>
            </a:fld>
            <a:endParaRPr lang="en-US"/>
          </a:p>
        </p:txBody>
      </p:sp>
    </p:spTree>
    <p:extLst>
      <p:ext uri="{BB962C8B-B14F-4D97-AF65-F5344CB8AC3E}">
        <p14:creationId xmlns:p14="http://schemas.microsoft.com/office/powerpoint/2010/main" val="631420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kern="1200" dirty="0" smtClean="0">
                <a:solidFill>
                  <a:schemeClr val="tx1"/>
                </a:solidFill>
                <a:effectLst/>
                <a:latin typeface="+mn-lt"/>
                <a:ea typeface="+mn-ea"/>
                <a:cs typeface="+mn-cs"/>
              </a:rPr>
              <a:t>Use </a:t>
            </a:r>
            <a:r>
              <a:rPr lang="en-US" sz="1200" kern="1200" dirty="0" err="1" smtClean="0">
                <a:solidFill>
                  <a:schemeClr val="tx1"/>
                </a:solidFill>
                <a:effectLst/>
                <a:latin typeface="+mn-lt"/>
                <a:ea typeface="+mn-ea"/>
                <a:cs typeface="+mn-cs"/>
              </a:rPr>
              <a:t>URLSession</a:t>
            </a:r>
            <a:r>
              <a:rPr lang="en-US" sz="1200" kern="1200" dirty="0" smtClean="0">
                <a:solidFill>
                  <a:schemeClr val="tx1"/>
                </a:solidFill>
                <a:effectLst/>
                <a:latin typeface="+mn-lt"/>
                <a:ea typeface="+mn-ea"/>
                <a:cs typeface="+mn-cs"/>
              </a:rPr>
              <a:t> as you would on a phone, but with more consideration toward resources and the size of the file you are downloading.</a:t>
            </a:r>
          </a:p>
          <a:p>
            <a:pPr fontAlgn="base"/>
            <a:r>
              <a:rPr lang="en-US" sz="1200" kern="1200" dirty="0" smtClean="0">
                <a:solidFill>
                  <a:schemeClr val="tx1"/>
                </a:solidFill>
                <a:effectLst/>
                <a:latin typeface="+mn-lt"/>
                <a:ea typeface="+mn-ea"/>
                <a:cs typeface="+mn-cs"/>
              </a:rPr>
              <a:t>Always consider whether or not you need the file immediately. If you need the file and the size is quite manageable, download it on the watch itself. If the file is big, try to download it on the companion app on the iOS device first and then send the file over to the watch, which itself takes some time.</a:t>
            </a:r>
          </a:p>
          <a:p>
            <a:pPr fontAlgn="base"/>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5</a:t>
            </a:fld>
            <a:endParaRPr lang="en-US"/>
          </a:p>
        </p:txBody>
      </p:sp>
    </p:spTree>
    <p:extLst>
      <p:ext uri="{BB962C8B-B14F-4D97-AF65-F5344CB8AC3E}">
        <p14:creationId xmlns:p14="http://schemas.microsoft.com/office/powerpoint/2010/main" val="17682451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1" kern="1200" dirty="0" smtClean="0">
                <a:solidFill>
                  <a:schemeClr val="tx1"/>
                </a:solidFill>
                <a:effectLst/>
                <a:latin typeface="+mn-lt"/>
                <a:ea typeface="+mn-ea"/>
                <a:cs typeface="+mn-cs"/>
              </a:rPr>
              <a:t>Place a label and a button on your interface</a:t>
            </a:r>
          </a:p>
          <a:p>
            <a:pPr fontAlgn="base"/>
            <a:r>
              <a:rPr lang="en-US" sz="1200" b="0" i="0" kern="1200" dirty="0" smtClean="0">
                <a:solidFill>
                  <a:schemeClr val="tx1"/>
                </a:solidFill>
                <a:effectLst/>
                <a:latin typeface="+mn-lt"/>
                <a:ea typeface="+mn-ea"/>
                <a:cs typeface="+mn-cs"/>
              </a:rPr>
              <a:t>Make sure the label can contain at least four lines of text (see </a:t>
            </a:r>
            <a:r>
              <a:rPr lang="en-US" sz="1200" b="0" i="0" u="none" strike="noStrike" kern="1200" dirty="0" smtClean="0">
                <a:solidFill>
                  <a:schemeClr val="tx1"/>
                </a:solidFill>
                <a:effectLst/>
                <a:latin typeface="+mn-lt"/>
                <a:ea typeface="+mn-ea"/>
                <a:cs typeface="+mn-cs"/>
                <a:hlinkClick r:id="rId3"/>
              </a:rPr>
              <a:t>Figure 7-4</a:t>
            </a:r>
            <a:r>
              <a:rPr lang="en-US" sz="1200" b="0" i="0" kern="1200" dirty="0" smtClean="0">
                <a:solidFill>
                  <a:schemeClr val="tx1"/>
                </a:solidFill>
                <a:effectLst/>
                <a:latin typeface="+mn-lt"/>
                <a:ea typeface="+mn-ea"/>
                <a:cs typeface="+mn-cs"/>
              </a:rPr>
              <a:t>).</a:t>
            </a:r>
          </a:p>
          <a:p>
            <a:pPr fontAlgn="base"/>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6</a:t>
            </a:fld>
            <a:endParaRPr lang="en-US"/>
          </a:p>
        </p:txBody>
      </p:sp>
    </p:spTree>
    <p:extLst>
      <p:ext uri="{BB962C8B-B14F-4D97-AF65-F5344CB8AC3E}">
        <p14:creationId xmlns:p14="http://schemas.microsoft.com/office/powerpoint/2010/main" val="18411387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smtClean="0">
                <a:solidFill>
                  <a:schemeClr val="tx1"/>
                </a:solidFill>
                <a:effectLst/>
                <a:latin typeface="+mn-lt"/>
                <a:ea typeface="+mn-ea"/>
                <a:cs typeface="+mn-cs"/>
              </a:rPr>
              <a:t>Hook up your button’s action to a method in your code named download. Also hook up your label to code under the name </a:t>
            </a:r>
            <a:r>
              <a:rPr lang="en-US" sz="1200" b="0" i="0" kern="1200" dirty="0" err="1" smtClean="0">
                <a:solidFill>
                  <a:schemeClr val="tx1"/>
                </a:solidFill>
                <a:effectLst/>
                <a:latin typeface="+mn-lt"/>
                <a:ea typeface="+mn-ea"/>
                <a:cs typeface="+mn-cs"/>
              </a:rPr>
              <a:t>statusLbl</a:t>
            </a:r>
            <a:r>
              <a:rPr lang="en-US" sz="1200" b="0" i="0" kern="1200" dirty="0" smtClean="0">
                <a:solidFill>
                  <a:schemeClr val="tx1"/>
                </a:solidFill>
                <a:effectLst/>
                <a:latin typeface="+mn-lt"/>
                <a:ea typeface="+mn-ea"/>
                <a:cs typeface="+mn-cs"/>
              </a:rPr>
              <a:t>.</a:t>
            </a:r>
          </a:p>
          <a:p>
            <a:pPr fontAlgn="base"/>
            <a:r>
              <a:rPr lang="en-US" dirty="0" err="1" smtClean="0"/>
              <a:t>URLSession</a:t>
            </a:r>
            <a:r>
              <a:rPr lang="en-US" sz="1200" b="0" i="0" kern="1200" dirty="0" smtClean="0">
                <a:solidFill>
                  <a:schemeClr val="tx1"/>
                </a:solidFill>
                <a:effectLst/>
                <a:latin typeface="+mn-lt"/>
                <a:ea typeface="+mn-ea"/>
                <a:cs typeface="+mn-cs"/>
              </a:rPr>
              <a:t> delegate methods get called on private queues (not the main thread), so I’ve coded a property on our class called </a:t>
            </a:r>
            <a:r>
              <a:rPr lang="en-US" dirty="0" smtClean="0"/>
              <a:t>status</a:t>
            </a:r>
            <a:r>
              <a:rPr lang="en-US" sz="1200" b="0" i="0" kern="1200" dirty="0" smtClean="0">
                <a:solidFill>
                  <a:schemeClr val="tx1"/>
                </a:solidFill>
                <a:effectLst/>
                <a:latin typeface="+mn-lt"/>
                <a:ea typeface="+mn-ea"/>
                <a:cs typeface="+mn-cs"/>
              </a:rPr>
              <a:t>. This is a </a:t>
            </a:r>
            <a:r>
              <a:rPr lang="en-US" dirty="0" smtClean="0"/>
              <a:t>string</a:t>
            </a:r>
            <a:r>
              <a:rPr lang="en-US" sz="1200" b="0" i="0" kern="1200" dirty="0" smtClean="0">
                <a:solidFill>
                  <a:schemeClr val="tx1"/>
                </a:solidFill>
                <a:effectLst/>
                <a:latin typeface="+mn-lt"/>
                <a:ea typeface="+mn-ea"/>
                <a:cs typeface="+mn-cs"/>
              </a:rPr>
              <a:t> property that allows us to set the value of our label—always on the main thread—regardless of where this property gets set from, since UI work (including changing a label’s text) can only be performed on the main thread.</a:t>
            </a: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7</a:t>
            </a:fld>
            <a:endParaRPr lang="en-US"/>
          </a:p>
        </p:txBody>
      </p:sp>
    </p:spTree>
    <p:extLst>
      <p:ext uri="{BB962C8B-B14F-4D97-AF65-F5344CB8AC3E}">
        <p14:creationId xmlns:p14="http://schemas.microsoft.com/office/powerpoint/2010/main" val="18557927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smtClean="0">
                <a:solidFill>
                  <a:schemeClr val="tx1"/>
                </a:solidFill>
                <a:effectLst/>
                <a:latin typeface="+mn-lt"/>
                <a:ea typeface="+mn-ea"/>
                <a:cs typeface="+mn-cs"/>
              </a:rPr>
              <a:t>The most important method of the </a:t>
            </a:r>
            <a:r>
              <a:rPr lang="en-US" sz="1200" b="0" i="0" kern="1200" dirty="0" err="1" smtClean="0">
                <a:solidFill>
                  <a:schemeClr val="tx1"/>
                </a:solidFill>
                <a:effectLst/>
                <a:latin typeface="+mn-lt"/>
                <a:ea typeface="+mn-ea"/>
                <a:cs typeface="+mn-cs"/>
              </a:rPr>
              <a:t>URLSessionDownloadDelegate</a:t>
            </a:r>
            <a:r>
              <a:rPr lang="en-US" sz="1200" b="0" i="0" kern="1200" dirty="0" smtClean="0">
                <a:solidFill>
                  <a:schemeClr val="tx1"/>
                </a:solidFill>
                <a:effectLst/>
                <a:latin typeface="+mn-lt"/>
                <a:ea typeface="+mn-ea"/>
                <a:cs typeface="+mn-cs"/>
              </a:rPr>
              <a:t> protocol that we are going to have to implement is the </a:t>
            </a:r>
            <a:r>
              <a:rPr lang="en-US" sz="1200" b="0" i="0" kern="1200" dirty="0" err="1" smtClean="0">
                <a:solidFill>
                  <a:schemeClr val="tx1"/>
                </a:solidFill>
                <a:effectLst/>
                <a:latin typeface="+mn-lt"/>
                <a:ea typeface="+mn-ea"/>
                <a:cs typeface="+mn-cs"/>
              </a:rPr>
              <a:t>URLSession</a:t>
            </a:r>
            <a:r>
              <a:rPr lang="en-US" sz="1200" b="0" i="0" kern="1200" dirty="0" smtClean="0">
                <a:solidFill>
                  <a:schemeClr val="tx1"/>
                </a:solidFill>
                <a:effectLst/>
                <a:latin typeface="+mn-lt"/>
                <a:ea typeface="+mn-ea"/>
                <a:cs typeface="+mn-cs"/>
              </a:rPr>
              <a:t>(_:</a:t>
            </a:r>
            <a:r>
              <a:rPr lang="en-US" sz="1200" b="0" i="0" kern="1200" dirty="0" err="1" smtClean="0">
                <a:solidFill>
                  <a:schemeClr val="tx1"/>
                </a:solidFill>
                <a:effectLst/>
                <a:latin typeface="+mn-lt"/>
                <a:ea typeface="+mn-ea"/>
                <a:cs typeface="+mn-cs"/>
              </a:rPr>
              <a:t>downloadTask:didFinishDownloadingToURL</a:t>
            </a:r>
            <a:r>
              <a:rPr lang="en-US" sz="1200" b="0" i="0" kern="1200" dirty="0" smtClean="0">
                <a:solidFill>
                  <a:schemeClr val="tx1"/>
                </a:solidFill>
                <a:effectLst/>
                <a:latin typeface="+mn-lt"/>
                <a:ea typeface="+mn-ea"/>
                <a:cs typeface="+mn-cs"/>
              </a:rPr>
              <a:t>:) method. It gets called when our file has been downloaded into a URL onto the disk, accessible to the watch. The file there is temporary: when this method returns, the file will be deleted by </a:t>
            </a:r>
            <a:r>
              <a:rPr lang="en-US" sz="1200" b="0" i="0" kern="1200" dirty="0" err="1" smtClean="0">
                <a:solidFill>
                  <a:schemeClr val="tx1"/>
                </a:solidFill>
                <a:effectLst/>
                <a:latin typeface="+mn-lt"/>
                <a:ea typeface="+mn-ea"/>
                <a:cs typeface="+mn-cs"/>
              </a:rPr>
              <a:t>watchOS</a:t>
            </a:r>
            <a:r>
              <a:rPr lang="en-US" sz="1200" b="0" i="0" kern="1200" dirty="0" smtClean="0">
                <a:solidFill>
                  <a:schemeClr val="tx1"/>
                </a:solidFill>
                <a:effectLst/>
                <a:latin typeface="+mn-lt"/>
                <a:ea typeface="+mn-ea"/>
                <a:cs typeface="+mn-cs"/>
              </a:rPr>
              <a:t>. In this method, you can do two things:</a:t>
            </a:r>
          </a:p>
          <a:p>
            <a:pPr fontAlgn="base"/>
            <a:r>
              <a:rPr lang="en-US" sz="1200" b="0" i="0" kern="1200" dirty="0" smtClean="0">
                <a:solidFill>
                  <a:schemeClr val="tx1"/>
                </a:solidFill>
                <a:effectLst/>
                <a:latin typeface="+mn-lt"/>
                <a:ea typeface="+mn-ea"/>
                <a:cs typeface="+mn-cs"/>
              </a:rPr>
              <a:t>Read the file directly from the given URL. If you do so, you have to do the reading on a separate thread so that you won’t block </a:t>
            </a:r>
            <a:r>
              <a:rPr lang="en-US" sz="1200" b="0" i="0" kern="1200" dirty="0" err="1" smtClean="0">
                <a:solidFill>
                  <a:schemeClr val="tx1"/>
                </a:solidFill>
                <a:effectLst/>
                <a:latin typeface="+mn-lt"/>
                <a:ea typeface="+mn-ea"/>
                <a:cs typeface="+mn-cs"/>
              </a:rPr>
              <a:t>URLSession’s</a:t>
            </a:r>
            <a:r>
              <a:rPr lang="en-US" sz="1200" b="0" i="0" kern="1200" dirty="0" smtClean="0">
                <a:solidFill>
                  <a:schemeClr val="tx1"/>
                </a:solidFill>
                <a:effectLst/>
                <a:latin typeface="+mn-lt"/>
                <a:ea typeface="+mn-ea"/>
                <a:cs typeface="+mn-cs"/>
              </a:rPr>
              <a:t> private queue.</a:t>
            </a:r>
          </a:p>
          <a:p>
            <a:pPr fontAlgn="base"/>
            <a:r>
              <a:rPr lang="en-US" sz="1200" b="0" i="0" kern="1200" dirty="0" smtClean="0">
                <a:solidFill>
                  <a:schemeClr val="tx1"/>
                </a:solidFill>
                <a:effectLst/>
                <a:latin typeface="+mn-lt"/>
                <a:ea typeface="+mn-ea"/>
                <a:cs typeface="+mn-cs"/>
              </a:rPr>
              <a:t>Move the file using </a:t>
            </a:r>
            <a:r>
              <a:rPr lang="en-US" sz="1200" b="0" i="0" kern="1200" dirty="0" err="1" smtClean="0">
                <a:solidFill>
                  <a:schemeClr val="tx1"/>
                </a:solidFill>
                <a:effectLst/>
                <a:latin typeface="+mn-lt"/>
                <a:ea typeface="+mn-ea"/>
                <a:cs typeface="+mn-cs"/>
              </a:rPr>
              <a:t>FileManager</a:t>
            </a:r>
            <a:r>
              <a:rPr lang="en-US" sz="1200" b="0" i="0" kern="1200" dirty="0" smtClean="0">
                <a:solidFill>
                  <a:schemeClr val="tx1"/>
                </a:solidFill>
                <a:effectLst/>
                <a:latin typeface="+mn-lt"/>
                <a:ea typeface="+mn-ea"/>
                <a:cs typeface="+mn-cs"/>
              </a:rPr>
              <a:t> to another location that is accessible to your extension and then read it later.</a:t>
            </a:r>
          </a:p>
          <a:p>
            <a:pPr fontAlgn="base"/>
            <a:r>
              <a:rPr lang="en-US" sz="1200" b="0" i="0" kern="1200" dirty="0" smtClean="0">
                <a:solidFill>
                  <a:schemeClr val="tx1"/>
                </a:solidFill>
                <a:effectLst/>
                <a:latin typeface="+mn-lt"/>
                <a:ea typeface="+mn-ea"/>
                <a:cs typeface="+mn-cs"/>
              </a:rPr>
              <a:t>We are going to move this file to a location that will later be accessible to our app:</a:t>
            </a:r>
          </a:p>
          <a:p>
            <a:pPr fontAlgn="base"/>
            <a:r>
              <a:rPr lang="en-US" sz="1200" b="0" i="0" kern="1200" dirty="0" smtClean="0">
                <a:solidFill>
                  <a:schemeClr val="tx1"/>
                </a:solidFill>
                <a:effectLst/>
                <a:latin typeface="+mn-lt"/>
                <a:ea typeface="+mn-ea"/>
                <a:cs typeface="+mn-cs"/>
              </a:rPr>
              <a:t>You can see that we also have to call the </a:t>
            </a:r>
            <a:r>
              <a:rPr lang="en-US" dirty="0" err="1" smtClean="0"/>
              <a:t>invalidateAndCancel</a:t>
            </a:r>
            <a:r>
              <a:rPr lang="en-US" dirty="0" smtClean="0"/>
              <a:t>()</a:t>
            </a:r>
            <a:r>
              <a:rPr lang="en-US" sz="1200" b="0" i="0" kern="1200" dirty="0" smtClean="0">
                <a:solidFill>
                  <a:schemeClr val="tx1"/>
                </a:solidFill>
                <a:effectLst/>
                <a:latin typeface="+mn-lt"/>
                <a:ea typeface="+mn-ea"/>
                <a:cs typeface="+mn-cs"/>
              </a:rPr>
              <a:t> method on our task so that we can reuse the same task identifier later. If you don’t do this, the next time you tap the button to </a:t>
            </a:r>
            <a:r>
              <a:rPr lang="en-US" sz="1200" b="0" i="0" kern="1200" dirty="0" err="1" smtClean="0">
                <a:solidFill>
                  <a:schemeClr val="tx1"/>
                </a:solidFill>
                <a:effectLst/>
                <a:latin typeface="+mn-lt"/>
                <a:ea typeface="+mn-ea"/>
                <a:cs typeface="+mn-cs"/>
              </a:rPr>
              <a:t>redownload</a:t>
            </a:r>
            <a:r>
              <a:rPr lang="en-US" sz="1200" b="0" i="0" kern="1200" dirty="0" smtClean="0">
                <a:solidFill>
                  <a:schemeClr val="tx1"/>
                </a:solidFill>
                <a:effectLst/>
                <a:latin typeface="+mn-lt"/>
                <a:ea typeface="+mn-ea"/>
                <a:cs typeface="+mn-cs"/>
              </a:rPr>
              <a:t> the item you won’t be able to.</a:t>
            </a:r>
          </a:p>
          <a:p>
            <a:pPr fontAlgn="base"/>
            <a:endParaRPr lang="en-US" sz="1200" b="0" i="0" kern="1200" dirty="0" smtClean="0">
              <a:solidFill>
                <a:schemeClr val="tx1"/>
              </a:solidFill>
              <a:effectLst/>
              <a:latin typeface="+mn-lt"/>
              <a:ea typeface="+mn-ea"/>
              <a:cs typeface="+mn-cs"/>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8</a:t>
            </a:fld>
            <a:endParaRPr lang="en-US"/>
          </a:p>
        </p:txBody>
      </p:sp>
    </p:spTree>
    <p:extLst>
      <p:ext uri="{BB962C8B-B14F-4D97-AF65-F5344CB8AC3E}">
        <p14:creationId xmlns:p14="http://schemas.microsoft.com/office/powerpoint/2010/main" val="2108444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smtClean="0">
                <a:solidFill>
                  <a:schemeClr val="tx1"/>
                </a:solidFill>
                <a:effectLst/>
                <a:latin typeface="+mn-lt"/>
                <a:ea typeface="+mn-ea"/>
                <a:cs typeface="+mn-cs"/>
              </a:rPr>
              <a:t>We will then implement a few more useful methods from </a:t>
            </a:r>
            <a:r>
              <a:rPr lang="en-US" sz="1200" b="0" i="0" kern="1200" dirty="0" err="1" smtClean="0">
                <a:solidFill>
                  <a:schemeClr val="tx1"/>
                </a:solidFill>
                <a:effectLst/>
                <a:latin typeface="+mn-lt"/>
                <a:ea typeface="+mn-ea"/>
                <a:cs typeface="+mn-cs"/>
              </a:rPr>
              <a:t>URLSessionDelegate</a:t>
            </a:r>
            <a:r>
              <a:rPr lang="en-US" sz="1200" b="0" i="0" kern="1200" dirty="0" smtClean="0">
                <a:solidFill>
                  <a:schemeClr val="tx1"/>
                </a:solidFill>
                <a:effectLst/>
                <a:latin typeface="+mn-lt"/>
                <a:ea typeface="+mn-ea"/>
                <a:cs typeface="+mn-cs"/>
              </a:rPr>
              <a:t> and </a:t>
            </a:r>
            <a:r>
              <a:rPr lang="en-US" sz="1200" b="0" i="0" kern="1200" dirty="0" err="1" smtClean="0">
                <a:solidFill>
                  <a:schemeClr val="tx1"/>
                </a:solidFill>
                <a:effectLst/>
                <a:latin typeface="+mn-lt"/>
                <a:ea typeface="+mn-ea"/>
                <a:cs typeface="+mn-cs"/>
              </a:rPr>
              <a:t>URLSessionDownloadDelegate</a:t>
            </a:r>
            <a:r>
              <a:rPr lang="en-US" sz="1200" b="0" i="0" kern="1200" dirty="0" smtClean="0">
                <a:solidFill>
                  <a:schemeClr val="tx1"/>
                </a:solidFill>
                <a:effectLst/>
                <a:latin typeface="+mn-lt"/>
                <a:ea typeface="+mn-ea"/>
                <a:cs typeface="+mn-cs"/>
              </a:rPr>
              <a:t> just so we can show relevant status messages to the user as we are downloading the file:</a:t>
            </a: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9</a:t>
            </a:fld>
            <a:endParaRPr lang="en-US"/>
          </a:p>
        </p:txBody>
      </p:sp>
    </p:spTree>
    <p:extLst>
      <p:ext uri="{BB962C8B-B14F-4D97-AF65-F5344CB8AC3E}">
        <p14:creationId xmlns:p14="http://schemas.microsoft.com/office/powerpoint/2010/main" val="5946837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smtClean="0">
                <a:solidFill>
                  <a:schemeClr val="tx1"/>
                </a:solidFill>
                <a:effectLst/>
                <a:latin typeface="+mn-lt"/>
                <a:ea typeface="+mn-ea"/>
                <a:cs typeface="+mn-cs"/>
              </a:rPr>
              <a:t>FIX THIS WITH A GOOD FILE NAME</a:t>
            </a:r>
          </a:p>
          <a:p>
            <a:pPr fontAlgn="base"/>
            <a:endParaRPr lang="en-US" sz="1200" b="0" i="0" kern="1200" dirty="0" smtClean="0">
              <a:solidFill>
                <a:schemeClr val="tx1"/>
              </a:solidFill>
              <a:effectLst/>
              <a:latin typeface="+mn-lt"/>
              <a:ea typeface="+mn-ea"/>
              <a:cs typeface="+mn-cs"/>
            </a:endParaRP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10</a:t>
            </a:fld>
            <a:endParaRPr lang="en-US"/>
          </a:p>
        </p:txBody>
      </p:sp>
    </p:spTree>
    <p:extLst>
      <p:ext uri="{BB962C8B-B14F-4D97-AF65-F5344CB8AC3E}">
        <p14:creationId xmlns:p14="http://schemas.microsoft.com/office/powerpoint/2010/main" val="12371104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 name="Group 4"/>
          <p:cNvGrpSpPr/>
          <p:nvPr userDrawn="1"/>
        </p:nvGrpSpPr>
        <p:grpSpPr bwMode="hidden">
          <a:xfrm>
            <a:off x="-1" y="0"/>
            <a:ext cx="12192002" cy="6858000"/>
            <a:chOff x="-1" y="0"/>
            <a:chExt cx="12192002" cy="6858000"/>
          </a:xfrm>
        </p:grpSpPr>
        <p:cxnSp>
          <p:nvCxnSpPr>
            <p:cNvPr id="6" name="Straight Connecto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bwMode="hidden">
            <a:xfrm>
              <a:off x="-1" y="0"/>
              <a:ext cx="12192001" cy="6858000"/>
              <a:chOff x="-1" y="0"/>
              <a:chExt cx="12192001" cy="6858000"/>
            </a:xfrm>
          </p:grpSpPr>
          <p:cxnSp>
            <p:nvCxnSpPr>
              <p:cNvPr id="41" name="Straight Connecto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bwMode="hidden">
              <a:xfrm>
                <a:off x="6327885" y="0"/>
                <a:ext cx="5864115" cy="5898673"/>
                <a:chOff x="6327885" y="0"/>
                <a:chExt cx="5864115" cy="5898673"/>
              </a:xfrm>
            </p:grpSpPr>
            <p:cxnSp>
              <p:nvCxnSpPr>
                <p:cNvPr id="52" name="Straight Connecto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bwMode="hidden">
            <a:xfrm flipH="1">
              <a:off x="0" y="0"/>
              <a:ext cx="12192001" cy="6858000"/>
              <a:chOff x="-1" y="0"/>
              <a:chExt cx="12192001" cy="6858000"/>
            </a:xfrm>
          </p:grpSpPr>
          <p:cxnSp>
            <p:nvCxnSpPr>
              <p:cNvPr id="25" name="Straight Connecto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bwMode="hidden">
              <a:xfrm>
                <a:off x="6327885" y="0"/>
                <a:ext cx="5864115" cy="5898673"/>
                <a:chOff x="6327885" y="0"/>
                <a:chExt cx="5864115" cy="5898673"/>
              </a:xfrm>
            </p:grpSpPr>
            <p:cxnSp>
              <p:nvCxnSpPr>
                <p:cNvPr id="36" name="Straight Connecto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4A29A4-78C8-47AB-BA06-22CB45938951}" type="datetime1">
              <a:rPr lang="en-US" smtClean="0"/>
              <a:t>4/30/17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1ED4ACF-2D82-46F2-A8E9-23963AA34E86}" type="datetime1">
              <a:rPr lang="en-US" smtClean="0"/>
              <a:t>4/30/17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E374B5B-21A0-4192-BF4C-38187F1A68D8}" type="datetime1">
              <a:rPr lang="en-US" smtClean="0"/>
              <a:t>4/30/17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3B5CF7C-B333-48E1-A4A6-83A3C8B73AC0}" type="datetime1">
              <a:rPr lang="en-US" smtClean="0"/>
              <a:t>4/30/17</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E320762-5CBF-4210-AB54-376B091119F8}" type="datetime1">
              <a:rPr lang="en-US" smtClean="0"/>
              <a:t>4/30/17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F0DB371-BF5F-4058-A212-1A908E4D2674}" type="datetime1">
              <a:rPr lang="en-US" smtClean="0"/>
              <a:t>4/30/17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161" name="Group 160"/>
          <p:cNvGrpSpPr/>
          <p:nvPr userDrawn="1"/>
        </p:nvGrpSpPr>
        <p:grpSpPr bwMode="hidden">
          <a:xfrm>
            <a:off x="-1" y="0"/>
            <a:ext cx="12192002" cy="6858000"/>
            <a:chOff x="-1" y="0"/>
            <a:chExt cx="12192002" cy="6858000"/>
          </a:xfrm>
        </p:grpSpPr>
        <p:cxnSp>
          <p:nvCxnSpPr>
            <p:cNvPr id="162" name="Straight Connecto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userDrawn="1"/>
          </p:nvGrpSpPr>
          <p:grpSpPr bwMode="hidden">
            <a:xfrm>
              <a:off x="-1" y="0"/>
              <a:ext cx="12192001" cy="6858000"/>
              <a:chOff x="-1" y="0"/>
              <a:chExt cx="12192001" cy="6858000"/>
            </a:xfrm>
          </p:grpSpPr>
          <p:cxnSp>
            <p:nvCxnSpPr>
              <p:cNvPr id="196" name="Straight Connecto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bwMode="hidden">
              <a:xfrm>
                <a:off x="6327885" y="0"/>
                <a:ext cx="5864115" cy="5898673"/>
                <a:chOff x="6327885" y="0"/>
                <a:chExt cx="5864115" cy="5898673"/>
              </a:xfrm>
            </p:grpSpPr>
            <p:cxnSp>
              <p:nvCxnSpPr>
                <p:cNvPr id="207" name="Straight Connecto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Straight Connecto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bwMode="hidden">
            <a:xfrm flipH="1">
              <a:off x="0" y="0"/>
              <a:ext cx="12192001" cy="6858000"/>
              <a:chOff x="-1" y="0"/>
              <a:chExt cx="12192001" cy="6858000"/>
            </a:xfrm>
          </p:grpSpPr>
          <p:cxnSp>
            <p:nvCxnSpPr>
              <p:cNvPr id="180" name="Straight Connecto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bwMode="hidden">
              <a:xfrm>
                <a:off x="6327885" y="0"/>
                <a:ext cx="5864115" cy="5898673"/>
                <a:chOff x="6327885" y="0"/>
                <a:chExt cx="5864115" cy="5898673"/>
              </a:xfrm>
            </p:grpSpPr>
            <p:cxnSp>
              <p:nvCxnSpPr>
                <p:cNvPr id="191" name="Straight Connecto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Straight Connecto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2" name="Date Placeholder 211"/>
          <p:cNvSpPr>
            <a:spLocks noGrp="1"/>
          </p:cNvSpPr>
          <p:nvPr>
            <p:ph type="dt" sz="half" idx="10"/>
          </p:nvPr>
        </p:nvSpPr>
        <p:spPr/>
        <p:txBody>
          <a:bodyPr/>
          <a:lstStyle/>
          <a:p>
            <a:fld id="{60A4083B-90AA-48CF-BAD5-00AA24D7F288}" type="datetime1">
              <a:rPr lang="en-US" smtClean="0"/>
              <a:t>4/30/17</a:t>
            </a:fld>
            <a:endParaRPr lang="en-US"/>
          </a:p>
        </p:txBody>
      </p:sp>
      <p:sp>
        <p:nvSpPr>
          <p:cNvPr id="213" name="Footer Placeholder 212"/>
          <p:cNvSpPr>
            <a:spLocks noGrp="1"/>
          </p:cNvSpPr>
          <p:nvPr>
            <p:ph type="ftr" sz="quarter" idx="11"/>
          </p:nvPr>
        </p:nvSpPr>
        <p:spPr/>
        <p:txBody>
          <a:bodyPr/>
          <a:lstStyle/>
          <a:p>
            <a:endParaRPr lang="en-US" dirty="0"/>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Date Placeholder 4"/>
          <p:cNvSpPr>
            <a:spLocks noGrp="1"/>
          </p:cNvSpPr>
          <p:nvPr>
            <p:ph type="dt" sz="half" idx="10"/>
          </p:nvPr>
        </p:nvSpPr>
        <p:spPr/>
        <p:txBody>
          <a:bodyPr/>
          <a:lstStyle/>
          <a:p>
            <a:fld id="{F5BAF629-ECA2-4CF3-B790-9D9BDED98269}" type="datetime1">
              <a:rPr lang="en-US" smtClean="0"/>
              <a:t>4/30/17</a:t>
            </a:fld>
            <a:endParaRPr lang="en-US"/>
          </a:p>
        </p:txBody>
      </p:sp>
      <p:sp>
        <p:nvSpPr>
          <p:cNvPr id="6" name="Footer Placeholder 5"/>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smtClean="0"/>
              <a:t>Click to edit Master title style</a:t>
            </a:r>
            <a:endParaRPr lang="en-US"/>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oup 95"/>
          <p:cNvGrpSpPr/>
          <p:nvPr userDrawn="1"/>
        </p:nvGrpSpPr>
        <p:grpSpPr bwMode="hidden">
          <a:xfrm>
            <a:off x="-1" y="0"/>
            <a:ext cx="12192002" cy="6858000"/>
            <a:chOff x="-1" y="0"/>
            <a:chExt cx="12192002" cy="6858000"/>
          </a:xfrm>
        </p:grpSpPr>
        <p:cxnSp>
          <p:nvCxnSpPr>
            <p:cNvPr id="97" name="Straight Connecto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oup 112"/>
            <p:cNvGrpSpPr/>
            <p:nvPr userDrawn="1"/>
          </p:nvGrpSpPr>
          <p:grpSpPr bwMode="hidden">
            <a:xfrm>
              <a:off x="-1" y="0"/>
              <a:ext cx="12192001" cy="6858000"/>
              <a:chOff x="-1" y="0"/>
              <a:chExt cx="12192001" cy="6858000"/>
            </a:xfrm>
          </p:grpSpPr>
          <p:cxnSp>
            <p:nvCxnSpPr>
              <p:cNvPr id="131" name="Straight Connecto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bwMode="hidden">
              <a:xfrm>
                <a:off x="6327885" y="0"/>
                <a:ext cx="5864115" cy="5898673"/>
                <a:chOff x="6327885" y="0"/>
                <a:chExt cx="5864115" cy="5898673"/>
              </a:xfrm>
            </p:grpSpPr>
            <p:cxnSp>
              <p:nvCxnSpPr>
                <p:cNvPr id="142" name="Straight Connecto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Straight Connecto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userDrawn="1"/>
          </p:nvGrpSpPr>
          <p:grpSpPr bwMode="hidden">
            <a:xfrm flipH="1">
              <a:off x="0" y="0"/>
              <a:ext cx="12192001" cy="6858000"/>
              <a:chOff x="-1" y="0"/>
              <a:chExt cx="12192001" cy="6858000"/>
            </a:xfrm>
          </p:grpSpPr>
          <p:cxnSp>
            <p:nvCxnSpPr>
              <p:cNvPr id="115" name="Straight Connecto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oup 119"/>
              <p:cNvGrpSpPr/>
              <p:nvPr/>
            </p:nvGrpSpPr>
            <p:grpSpPr bwMode="hidden">
              <a:xfrm>
                <a:off x="6327885" y="0"/>
                <a:ext cx="5864115" cy="5898673"/>
                <a:chOff x="6327885" y="0"/>
                <a:chExt cx="5864115" cy="5898673"/>
              </a:xfrm>
            </p:grpSpPr>
            <p:cxnSp>
              <p:nvCxnSpPr>
                <p:cNvPr id="126" name="Straight Connecto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Straight Connecto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800">
                <a:solidFill>
                  <a:schemeClr val="tx1">
                    <a:lumMod val="50000"/>
                    <a:lumOff val="50000"/>
                  </a:schemeClr>
                </a:solidFill>
              </a:defRPr>
            </a:lvl1pPr>
          </a:lstStyle>
          <a:p>
            <a:fld id="{B51B2453-8663-4C69-AF73-9FD7B1DEC5D0}" type="datetime1">
              <a:rPr lang="en-US" smtClean="0"/>
              <a:t>4/30/17</a:t>
            </a:fld>
            <a:endParaRPr lang="en-US"/>
          </a:p>
        </p:txBody>
      </p: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8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800">
                <a:solidFill>
                  <a:schemeClr val="tx1">
                    <a:lumMod val="50000"/>
                    <a:lumOff val="50000"/>
                  </a:schemeClr>
                </a:solidFill>
              </a:defRPr>
            </a:lvl1pPr>
          </a:lstStyle>
          <a:p>
            <a:fld id="{E31375A4-56A4-47D6-9801-1991572033F7}" type="slidenum">
              <a:rPr lang="en-US" smtClean="0"/>
              <a:pPr/>
              <a:t>‹#›</a:t>
            </a:fld>
            <a:endParaRPr lang="en-US"/>
          </a:p>
        </p:txBody>
      </p:sp>
      <p:cxnSp>
        <p:nvCxnSpPr>
          <p:cNvPr id="148" name="Straight Connector 147"/>
          <p:cNvCxnSpPr/>
          <p:nvPr userDrawn="1"/>
        </p:nvCxnSpPr>
        <p:spPr>
          <a:xfrm>
            <a:off x="609600" y="6172200"/>
            <a:ext cx="109728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8pPr>
      <a:lvl9pPr marL="2057400" indent="-179388" algn="l" defTabSz="914400" rtl="0" eaLnBrk="1" latinLnBrk="0" hangingPunct="1">
        <a:lnSpc>
          <a:spcPct val="90000"/>
        </a:lnSpc>
        <a:spcBef>
          <a:spcPts val="600"/>
        </a:spcBef>
        <a:buClr>
          <a:schemeClr val="accent1"/>
        </a:buClr>
        <a:buSzPct val="10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Building iOS Swift apps</a:t>
            </a:r>
            <a:endParaRPr lang="en-US" dirty="0"/>
          </a:p>
        </p:txBody>
      </p:sp>
      <p:sp>
        <p:nvSpPr>
          <p:cNvPr id="3" name="Subtitle 2"/>
          <p:cNvSpPr>
            <a:spLocks noGrp="1"/>
          </p:cNvSpPr>
          <p:nvPr>
            <p:ph type="subTitle" idx="1"/>
          </p:nvPr>
        </p:nvSpPr>
        <p:spPr/>
        <p:txBody>
          <a:bodyPr>
            <a:normAutofit fontScale="85000" lnSpcReduction="20000"/>
          </a:bodyPr>
          <a:lstStyle/>
          <a:p>
            <a:r>
              <a:rPr lang="en-US" dirty="0"/>
              <a:t>5030-201720_MCS5993_M: 5030-Topics in Computer </a:t>
            </a:r>
            <a:r>
              <a:rPr lang="en-US" dirty="0" smtClean="0"/>
              <a:t>Science</a:t>
            </a:r>
          </a:p>
          <a:p>
            <a:r>
              <a:rPr lang="en-US" dirty="0"/>
              <a:t>5031-201720_MCS4993_M: 5031-Topics in MA/CS</a:t>
            </a:r>
          </a:p>
          <a:p>
            <a:endParaRPr lang="en-US" dirty="0" smtClean="0"/>
          </a:p>
          <a:p>
            <a:endParaRPr lang="en-US" dirty="0" smtClean="0"/>
          </a:p>
          <a:p>
            <a:endParaRPr lang="en-US" dirty="0" smtClean="0"/>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55014" y="1655572"/>
            <a:ext cx="9307830" cy="886460"/>
          </a:xfrm>
        </p:spPr>
      </p:pic>
    </p:spTree>
    <p:extLst>
      <p:ext uri="{BB962C8B-B14F-4D97-AF65-F5344CB8AC3E}">
        <p14:creationId xmlns:p14="http://schemas.microsoft.com/office/powerpoint/2010/main" val="471173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34032" y="1902460"/>
            <a:ext cx="7865872" cy="1645412"/>
          </a:xfrm>
        </p:spPr>
      </p:pic>
    </p:spTree>
    <p:extLst>
      <p:ext uri="{BB962C8B-B14F-4D97-AF65-F5344CB8AC3E}">
        <p14:creationId xmlns:p14="http://schemas.microsoft.com/office/powerpoint/2010/main" val="258658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3"/>
          <a:stretch>
            <a:fillRect/>
          </a:stretch>
        </p:blipFill>
        <p:spPr>
          <a:xfrm>
            <a:off x="4498848" y="1487424"/>
            <a:ext cx="3048000" cy="3810000"/>
          </a:xfrm>
          <a:prstGeom prst="rect">
            <a:avLst/>
          </a:prstGeom>
        </p:spPr>
      </p:pic>
    </p:spTree>
    <p:extLst>
      <p:ext uri="{BB962C8B-B14F-4D97-AF65-F5344CB8AC3E}">
        <p14:creationId xmlns:p14="http://schemas.microsoft.com/office/powerpoint/2010/main" val="1277307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52678" y="1717802"/>
            <a:ext cx="9714738" cy="2122678"/>
          </a:xfrm>
        </p:spPr>
      </p:pic>
    </p:spTree>
    <p:extLst>
      <p:ext uri="{BB962C8B-B14F-4D97-AF65-F5344CB8AC3E}">
        <p14:creationId xmlns:p14="http://schemas.microsoft.com/office/powerpoint/2010/main" val="1671164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sz="2800" dirty="0" smtClean="0"/>
              <a:t>Leftovers</a:t>
            </a:r>
          </a:p>
          <a:p>
            <a:pPr lvl="1"/>
            <a:r>
              <a:rPr lang="en-US" sz="2600" dirty="0" smtClean="0"/>
              <a:t>Apple Watch</a:t>
            </a:r>
            <a:endParaRPr lang="en-US" sz="2600" dirty="0" smtClean="0"/>
          </a:p>
        </p:txBody>
      </p:sp>
    </p:spTree>
    <p:extLst>
      <p:ext uri="{BB962C8B-B14F-4D97-AF65-F5344CB8AC3E}">
        <p14:creationId xmlns:p14="http://schemas.microsoft.com/office/powerpoint/2010/main" val="1188186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901952" y="250423"/>
            <a:ext cx="8229599" cy="5824603"/>
          </a:xfrm>
          <a:prstGeom prst="rect">
            <a:avLst/>
          </a:prstGeom>
        </p:spPr>
      </p:pic>
    </p:spTree>
    <p:extLst>
      <p:ext uri="{BB962C8B-B14F-4D97-AF65-F5344CB8AC3E}">
        <p14:creationId xmlns:p14="http://schemas.microsoft.com/office/powerpoint/2010/main" val="182754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737359" y="18288"/>
            <a:ext cx="8681665" cy="6156956"/>
          </a:xfrm>
          <a:prstGeom prst="rect">
            <a:avLst/>
          </a:prstGeom>
        </p:spPr>
      </p:pic>
    </p:spTree>
    <p:extLst>
      <p:ext uri="{BB962C8B-B14F-4D97-AF65-F5344CB8AC3E}">
        <p14:creationId xmlns:p14="http://schemas.microsoft.com/office/powerpoint/2010/main" val="969809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Downloading files onto watch directly</a:t>
            </a:r>
            <a:endParaRPr lang="en-US" dirty="0"/>
          </a:p>
        </p:txBody>
      </p:sp>
      <p:pic>
        <p:nvPicPr>
          <p:cNvPr id="5" name="Content Placeholder 4"/>
          <p:cNvPicPr>
            <a:picLocks noGrp="1" noChangeAspect="1"/>
          </p:cNvPicPr>
          <p:nvPr>
            <p:ph idx="1"/>
          </p:nvPr>
        </p:nvPicPr>
        <p:blipFill>
          <a:blip r:embed="rId3"/>
          <a:stretch>
            <a:fillRect/>
          </a:stretch>
        </p:blipFill>
        <p:spPr>
          <a:xfrm>
            <a:off x="3924623" y="1981200"/>
            <a:ext cx="4342754" cy="3810000"/>
          </a:xfrm>
          <a:prstGeom prst="rect">
            <a:avLst/>
          </a:prstGeom>
        </p:spPr>
      </p:pic>
    </p:spTree>
    <p:extLst>
      <p:ext uri="{BB962C8B-B14F-4D97-AF65-F5344CB8AC3E}">
        <p14:creationId xmlns:p14="http://schemas.microsoft.com/office/powerpoint/2010/main" val="1048905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844800" y="546100"/>
            <a:ext cx="6502400" cy="5765800"/>
          </a:xfrm>
          <a:prstGeom prst="rect">
            <a:avLst/>
          </a:prstGeom>
        </p:spPr>
      </p:pic>
    </p:spTree>
    <p:extLst>
      <p:ext uri="{BB962C8B-B14F-4D97-AF65-F5344CB8AC3E}">
        <p14:creationId xmlns:p14="http://schemas.microsoft.com/office/powerpoint/2010/main" val="1554725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27880" y="481584"/>
            <a:ext cx="8980328" cy="5073394"/>
          </a:xfrm>
        </p:spPr>
      </p:pic>
    </p:spTree>
    <p:extLst>
      <p:ext uri="{BB962C8B-B14F-4D97-AF65-F5344CB8AC3E}">
        <p14:creationId xmlns:p14="http://schemas.microsoft.com/office/powerpoint/2010/main" val="67326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80688" y="426720"/>
            <a:ext cx="5423232" cy="5831176"/>
          </a:xfrm>
        </p:spPr>
      </p:pic>
    </p:spTree>
    <p:extLst>
      <p:ext uri="{BB962C8B-B14F-4D97-AF65-F5344CB8AC3E}">
        <p14:creationId xmlns:p14="http://schemas.microsoft.com/office/powerpoint/2010/main" val="891087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76512" y="426720"/>
            <a:ext cx="5611455" cy="5665586"/>
          </a:xfrm>
        </p:spPr>
      </p:pic>
    </p:spTree>
    <p:extLst>
      <p:ext uri="{BB962C8B-B14F-4D97-AF65-F5344CB8AC3E}">
        <p14:creationId xmlns:p14="http://schemas.microsoft.com/office/powerpoint/2010/main" val="2120942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15_4109default" id="{E728D685-11FC-4812-BA85-57AC6F9C9F40}" vid="{BC4E008B-95FF-4815-904E-143A8EDFC1D4}"/>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7087C0F-7449-45C4-B248-63D02665BF1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Business diamond grid presentation (widescreen)</Template>
  <TotalTime>0</TotalTime>
  <Words>145</Words>
  <Application>Microsoft Macintosh PowerPoint</Application>
  <PresentationFormat>Widescreen</PresentationFormat>
  <Paragraphs>49</Paragraphs>
  <Slides>13</Slides>
  <Notes>12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13</vt:i4>
      </vt:variant>
    </vt:vector>
  </HeadingPairs>
  <TitlesOfParts>
    <vt:vector size="15" baseType="lpstr">
      <vt:lpstr>Arial</vt:lpstr>
      <vt:lpstr>Diamond Grid 16x9</vt:lpstr>
      <vt:lpstr>Building iOS Swift apps</vt:lpstr>
      <vt:lpstr>Agenda</vt:lpstr>
      <vt:lpstr>PowerPoint Presentation</vt:lpstr>
      <vt:lpstr>PowerPoint Presentation</vt:lpstr>
      <vt:lpstr>Downloading files onto watch directly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cp:lastPrinted>2017-04-18T19:15:06Z</cp:lastPrinted>
  <dcterms:created xsi:type="dcterms:W3CDTF">2016-08-20T19:03:32Z</dcterms:created>
  <dcterms:modified xsi:type="dcterms:W3CDTF">2017-04-30T18:19:57Z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TC030310159991</vt:lpwstr>
  </property>
</Properties>
</file>